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72" r:id="rId2"/>
    <p:sldId id="263" r:id="rId3"/>
    <p:sldId id="257" r:id="rId4"/>
    <p:sldId id="265" r:id="rId5"/>
    <p:sldId id="269" r:id="rId6"/>
    <p:sldId id="258" r:id="rId7"/>
    <p:sldId id="264" r:id="rId8"/>
    <p:sldId id="267" r:id="rId9"/>
    <p:sldId id="260" r:id="rId10"/>
    <p:sldId id="273" r:id="rId11"/>
    <p:sldId id="261" r:id="rId12"/>
    <p:sldId id="271" r:id="rId13"/>
    <p:sldId id="268" r:id="rId14"/>
    <p:sldId id="262" r:id="rId15"/>
    <p:sldId id="274" r:id="rId16"/>
  </p:sldIdLst>
  <p:sldSz cx="9144000" cy="6858000" type="screen4x3"/>
  <p:notesSz cx="6858000" cy="9144000"/>
  <p:defaultText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84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EE10D62B-A26E-424F-AAF1-B55D3BD1160F}" type="datetimeFigureOut">
              <a:rPr lang="ar-AE" smtClean="0"/>
              <a:t>21/01/1440</a:t>
            </a:fld>
            <a:endParaRPr lang="ar-AE"/>
          </a:p>
        </p:txBody>
      </p:sp>
      <p:sp>
        <p:nvSpPr>
          <p:cNvPr id="19" name="Footer Placeholder 18"/>
          <p:cNvSpPr>
            <a:spLocks noGrp="1"/>
          </p:cNvSpPr>
          <p:nvPr>
            <p:ph type="ftr" sz="quarter" idx="11"/>
          </p:nvPr>
        </p:nvSpPr>
        <p:spPr/>
        <p:txBody>
          <a:bodyPr/>
          <a:lstStyle/>
          <a:p>
            <a:endParaRPr lang="ar-AE"/>
          </a:p>
        </p:txBody>
      </p:sp>
      <p:sp>
        <p:nvSpPr>
          <p:cNvPr id="27" name="Slide Number Placeholder 26"/>
          <p:cNvSpPr>
            <a:spLocks noGrp="1"/>
          </p:cNvSpPr>
          <p:nvPr>
            <p:ph type="sldNum" sz="quarter" idx="12"/>
          </p:nvPr>
        </p:nvSpPr>
        <p:spPr/>
        <p:txBody>
          <a:bodyPr/>
          <a:lstStyle/>
          <a:p>
            <a:fld id="{4A25C053-35DC-435F-A6F5-6D8C5EA05E5A}" type="slidenum">
              <a:rPr lang="ar-AE" smtClean="0"/>
              <a:t>‹#›</a:t>
            </a:fld>
            <a:endParaRPr lang="ar-A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EE10D62B-A26E-424F-AAF1-B55D3BD1160F}" type="datetimeFigureOut">
              <a:rPr lang="ar-AE" smtClean="0"/>
              <a:t>21/01/1440</a:t>
            </a:fld>
            <a:endParaRPr lang="ar-AE"/>
          </a:p>
        </p:txBody>
      </p:sp>
      <p:sp>
        <p:nvSpPr>
          <p:cNvPr id="5" name="Footer Placeholder 4"/>
          <p:cNvSpPr>
            <a:spLocks noGrp="1"/>
          </p:cNvSpPr>
          <p:nvPr>
            <p:ph type="ftr" sz="quarter" idx="11"/>
          </p:nvPr>
        </p:nvSpPr>
        <p:spPr/>
        <p:txBody>
          <a:bodyPr/>
          <a:lstStyle/>
          <a:p>
            <a:endParaRPr lang="ar-AE"/>
          </a:p>
        </p:txBody>
      </p:sp>
      <p:sp>
        <p:nvSpPr>
          <p:cNvPr id="6" name="Slide Number Placeholder 5"/>
          <p:cNvSpPr>
            <a:spLocks noGrp="1"/>
          </p:cNvSpPr>
          <p:nvPr>
            <p:ph type="sldNum" sz="quarter" idx="12"/>
          </p:nvPr>
        </p:nvSpPr>
        <p:spPr/>
        <p:txBody>
          <a:bodyPr/>
          <a:lstStyle/>
          <a:p>
            <a:fld id="{4A25C053-35DC-435F-A6F5-6D8C5EA05E5A}" type="slidenum">
              <a:rPr lang="ar-AE" smtClean="0"/>
              <a:t>‹#›</a:t>
            </a:fld>
            <a:endParaRPr lang="ar-A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EE10D62B-A26E-424F-AAF1-B55D3BD1160F}" type="datetimeFigureOut">
              <a:rPr lang="ar-AE" smtClean="0"/>
              <a:t>21/01/1440</a:t>
            </a:fld>
            <a:endParaRPr lang="ar-AE"/>
          </a:p>
        </p:txBody>
      </p:sp>
      <p:sp>
        <p:nvSpPr>
          <p:cNvPr id="5" name="Footer Placeholder 4"/>
          <p:cNvSpPr>
            <a:spLocks noGrp="1"/>
          </p:cNvSpPr>
          <p:nvPr>
            <p:ph type="ftr" sz="quarter" idx="11"/>
          </p:nvPr>
        </p:nvSpPr>
        <p:spPr/>
        <p:txBody>
          <a:bodyPr/>
          <a:lstStyle/>
          <a:p>
            <a:endParaRPr lang="ar-AE"/>
          </a:p>
        </p:txBody>
      </p:sp>
      <p:sp>
        <p:nvSpPr>
          <p:cNvPr id="6" name="Slide Number Placeholder 5"/>
          <p:cNvSpPr>
            <a:spLocks noGrp="1"/>
          </p:cNvSpPr>
          <p:nvPr>
            <p:ph type="sldNum" sz="quarter" idx="12"/>
          </p:nvPr>
        </p:nvSpPr>
        <p:spPr/>
        <p:txBody>
          <a:bodyPr/>
          <a:lstStyle/>
          <a:p>
            <a:fld id="{4A25C053-35DC-435F-A6F5-6D8C5EA05E5A}" type="slidenum">
              <a:rPr lang="ar-AE" smtClean="0"/>
              <a:t>‹#›</a:t>
            </a:fld>
            <a:endParaRPr lang="ar-A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EE10D62B-A26E-424F-AAF1-B55D3BD1160F}" type="datetimeFigureOut">
              <a:rPr lang="ar-AE" smtClean="0"/>
              <a:t>21/01/1440</a:t>
            </a:fld>
            <a:endParaRPr lang="ar-AE"/>
          </a:p>
        </p:txBody>
      </p:sp>
      <p:sp>
        <p:nvSpPr>
          <p:cNvPr id="5" name="Footer Placeholder 4"/>
          <p:cNvSpPr>
            <a:spLocks noGrp="1"/>
          </p:cNvSpPr>
          <p:nvPr>
            <p:ph type="ftr" sz="quarter" idx="11"/>
          </p:nvPr>
        </p:nvSpPr>
        <p:spPr/>
        <p:txBody>
          <a:bodyPr/>
          <a:lstStyle/>
          <a:p>
            <a:endParaRPr lang="ar-AE"/>
          </a:p>
        </p:txBody>
      </p:sp>
      <p:sp>
        <p:nvSpPr>
          <p:cNvPr id="6" name="Slide Number Placeholder 5"/>
          <p:cNvSpPr>
            <a:spLocks noGrp="1"/>
          </p:cNvSpPr>
          <p:nvPr>
            <p:ph type="sldNum" sz="quarter" idx="12"/>
          </p:nvPr>
        </p:nvSpPr>
        <p:spPr/>
        <p:txBody>
          <a:bodyPr/>
          <a:lstStyle/>
          <a:p>
            <a:fld id="{4A25C053-35DC-435F-A6F5-6D8C5EA05E5A}" type="slidenum">
              <a:rPr lang="ar-AE" smtClean="0"/>
              <a:t>‹#›</a:t>
            </a:fld>
            <a:endParaRPr lang="ar-A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EE10D62B-A26E-424F-AAF1-B55D3BD1160F}" type="datetimeFigureOut">
              <a:rPr lang="ar-AE" smtClean="0"/>
              <a:t>21/01/1440</a:t>
            </a:fld>
            <a:endParaRPr lang="ar-AE"/>
          </a:p>
        </p:txBody>
      </p:sp>
      <p:sp>
        <p:nvSpPr>
          <p:cNvPr id="5" name="Footer Placeholder 4"/>
          <p:cNvSpPr>
            <a:spLocks noGrp="1"/>
          </p:cNvSpPr>
          <p:nvPr>
            <p:ph type="ftr" sz="quarter" idx="11"/>
          </p:nvPr>
        </p:nvSpPr>
        <p:spPr/>
        <p:txBody>
          <a:bodyPr/>
          <a:lstStyle/>
          <a:p>
            <a:endParaRPr lang="ar-AE"/>
          </a:p>
        </p:txBody>
      </p:sp>
      <p:sp>
        <p:nvSpPr>
          <p:cNvPr id="6" name="Slide Number Placeholder 5"/>
          <p:cNvSpPr>
            <a:spLocks noGrp="1"/>
          </p:cNvSpPr>
          <p:nvPr>
            <p:ph type="sldNum" sz="quarter" idx="12"/>
          </p:nvPr>
        </p:nvSpPr>
        <p:spPr/>
        <p:txBody>
          <a:bodyPr/>
          <a:lstStyle/>
          <a:p>
            <a:fld id="{4A25C053-35DC-435F-A6F5-6D8C5EA05E5A}" type="slidenum">
              <a:rPr lang="ar-AE" smtClean="0"/>
              <a:t>‹#›</a:t>
            </a:fld>
            <a:endParaRPr lang="ar-A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EE10D62B-A26E-424F-AAF1-B55D3BD1160F}" type="datetimeFigureOut">
              <a:rPr lang="ar-AE" smtClean="0"/>
              <a:t>21/01/1440</a:t>
            </a:fld>
            <a:endParaRPr lang="ar-AE"/>
          </a:p>
        </p:txBody>
      </p:sp>
      <p:sp>
        <p:nvSpPr>
          <p:cNvPr id="6" name="Footer Placeholder 5"/>
          <p:cNvSpPr>
            <a:spLocks noGrp="1"/>
          </p:cNvSpPr>
          <p:nvPr>
            <p:ph type="ftr" sz="quarter" idx="11"/>
          </p:nvPr>
        </p:nvSpPr>
        <p:spPr/>
        <p:txBody>
          <a:bodyPr/>
          <a:lstStyle/>
          <a:p>
            <a:endParaRPr lang="ar-AE"/>
          </a:p>
        </p:txBody>
      </p:sp>
      <p:sp>
        <p:nvSpPr>
          <p:cNvPr id="7" name="Slide Number Placeholder 6"/>
          <p:cNvSpPr>
            <a:spLocks noGrp="1"/>
          </p:cNvSpPr>
          <p:nvPr>
            <p:ph type="sldNum" sz="quarter" idx="12"/>
          </p:nvPr>
        </p:nvSpPr>
        <p:spPr/>
        <p:txBody>
          <a:bodyPr/>
          <a:lstStyle/>
          <a:p>
            <a:fld id="{4A25C053-35DC-435F-A6F5-6D8C5EA05E5A}" type="slidenum">
              <a:rPr lang="ar-AE" smtClean="0"/>
              <a:t>‹#›</a:t>
            </a:fld>
            <a:endParaRPr lang="ar-A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EE10D62B-A26E-424F-AAF1-B55D3BD1160F}" type="datetimeFigureOut">
              <a:rPr lang="ar-AE" smtClean="0"/>
              <a:t>21/01/1440</a:t>
            </a:fld>
            <a:endParaRPr lang="ar-AE"/>
          </a:p>
        </p:txBody>
      </p:sp>
      <p:sp>
        <p:nvSpPr>
          <p:cNvPr id="8" name="Footer Placeholder 7"/>
          <p:cNvSpPr>
            <a:spLocks noGrp="1"/>
          </p:cNvSpPr>
          <p:nvPr>
            <p:ph type="ftr" sz="quarter" idx="11"/>
          </p:nvPr>
        </p:nvSpPr>
        <p:spPr/>
        <p:txBody>
          <a:bodyPr/>
          <a:lstStyle/>
          <a:p>
            <a:endParaRPr lang="ar-AE"/>
          </a:p>
        </p:txBody>
      </p:sp>
      <p:sp>
        <p:nvSpPr>
          <p:cNvPr id="9" name="Slide Number Placeholder 8"/>
          <p:cNvSpPr>
            <a:spLocks noGrp="1"/>
          </p:cNvSpPr>
          <p:nvPr>
            <p:ph type="sldNum" sz="quarter" idx="12"/>
          </p:nvPr>
        </p:nvSpPr>
        <p:spPr/>
        <p:txBody>
          <a:bodyPr/>
          <a:lstStyle/>
          <a:p>
            <a:fld id="{4A25C053-35DC-435F-A6F5-6D8C5EA05E5A}" type="slidenum">
              <a:rPr lang="ar-AE" smtClean="0"/>
              <a:t>‹#›</a:t>
            </a:fld>
            <a:endParaRPr lang="ar-A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EE10D62B-A26E-424F-AAF1-B55D3BD1160F}" type="datetimeFigureOut">
              <a:rPr lang="ar-AE" smtClean="0"/>
              <a:t>21/01/1440</a:t>
            </a:fld>
            <a:endParaRPr lang="ar-AE"/>
          </a:p>
        </p:txBody>
      </p:sp>
      <p:sp>
        <p:nvSpPr>
          <p:cNvPr id="4" name="Footer Placeholder 3"/>
          <p:cNvSpPr>
            <a:spLocks noGrp="1"/>
          </p:cNvSpPr>
          <p:nvPr>
            <p:ph type="ftr" sz="quarter" idx="11"/>
          </p:nvPr>
        </p:nvSpPr>
        <p:spPr/>
        <p:txBody>
          <a:bodyPr/>
          <a:lstStyle/>
          <a:p>
            <a:endParaRPr lang="ar-AE"/>
          </a:p>
        </p:txBody>
      </p:sp>
      <p:sp>
        <p:nvSpPr>
          <p:cNvPr id="5" name="Slide Number Placeholder 4"/>
          <p:cNvSpPr>
            <a:spLocks noGrp="1"/>
          </p:cNvSpPr>
          <p:nvPr>
            <p:ph type="sldNum" sz="quarter" idx="12"/>
          </p:nvPr>
        </p:nvSpPr>
        <p:spPr/>
        <p:txBody>
          <a:bodyPr/>
          <a:lstStyle/>
          <a:p>
            <a:fld id="{4A25C053-35DC-435F-A6F5-6D8C5EA05E5A}" type="slidenum">
              <a:rPr lang="ar-AE" smtClean="0"/>
              <a:t>‹#›</a:t>
            </a:fld>
            <a:endParaRPr lang="ar-A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10D62B-A26E-424F-AAF1-B55D3BD1160F}" type="datetimeFigureOut">
              <a:rPr lang="ar-AE" smtClean="0"/>
              <a:t>21/01/1440</a:t>
            </a:fld>
            <a:endParaRPr lang="ar-AE"/>
          </a:p>
        </p:txBody>
      </p:sp>
      <p:sp>
        <p:nvSpPr>
          <p:cNvPr id="3" name="Footer Placeholder 2"/>
          <p:cNvSpPr>
            <a:spLocks noGrp="1"/>
          </p:cNvSpPr>
          <p:nvPr>
            <p:ph type="ftr" sz="quarter" idx="11"/>
          </p:nvPr>
        </p:nvSpPr>
        <p:spPr/>
        <p:txBody>
          <a:bodyPr/>
          <a:lstStyle/>
          <a:p>
            <a:endParaRPr lang="ar-AE"/>
          </a:p>
        </p:txBody>
      </p:sp>
      <p:sp>
        <p:nvSpPr>
          <p:cNvPr id="4" name="Slide Number Placeholder 3"/>
          <p:cNvSpPr>
            <a:spLocks noGrp="1"/>
          </p:cNvSpPr>
          <p:nvPr>
            <p:ph type="sldNum" sz="quarter" idx="12"/>
          </p:nvPr>
        </p:nvSpPr>
        <p:spPr/>
        <p:txBody>
          <a:bodyPr/>
          <a:lstStyle/>
          <a:p>
            <a:fld id="{4A25C053-35DC-435F-A6F5-6D8C5EA05E5A}" type="slidenum">
              <a:rPr lang="ar-AE" smtClean="0"/>
              <a:t>‹#›</a:t>
            </a:fld>
            <a:endParaRPr lang="ar-A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EE10D62B-A26E-424F-AAF1-B55D3BD1160F}" type="datetimeFigureOut">
              <a:rPr lang="ar-AE" smtClean="0"/>
              <a:t>21/01/1440</a:t>
            </a:fld>
            <a:endParaRPr lang="ar-AE"/>
          </a:p>
        </p:txBody>
      </p:sp>
      <p:sp>
        <p:nvSpPr>
          <p:cNvPr id="6" name="Footer Placeholder 5"/>
          <p:cNvSpPr>
            <a:spLocks noGrp="1"/>
          </p:cNvSpPr>
          <p:nvPr>
            <p:ph type="ftr" sz="quarter" idx="11"/>
          </p:nvPr>
        </p:nvSpPr>
        <p:spPr/>
        <p:txBody>
          <a:bodyPr/>
          <a:lstStyle/>
          <a:p>
            <a:endParaRPr lang="ar-AE"/>
          </a:p>
        </p:txBody>
      </p:sp>
      <p:sp>
        <p:nvSpPr>
          <p:cNvPr id="7" name="Slide Number Placeholder 6"/>
          <p:cNvSpPr>
            <a:spLocks noGrp="1"/>
          </p:cNvSpPr>
          <p:nvPr>
            <p:ph type="sldNum" sz="quarter" idx="12"/>
          </p:nvPr>
        </p:nvSpPr>
        <p:spPr/>
        <p:txBody>
          <a:bodyPr/>
          <a:lstStyle/>
          <a:p>
            <a:fld id="{4A25C053-35DC-435F-A6F5-6D8C5EA05E5A}" type="slidenum">
              <a:rPr lang="ar-AE" smtClean="0"/>
              <a:t>‹#›</a:t>
            </a:fld>
            <a:endParaRPr lang="ar-A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EE10D62B-A26E-424F-AAF1-B55D3BD1160F}" type="datetimeFigureOut">
              <a:rPr lang="ar-AE" smtClean="0"/>
              <a:t>21/01/1440</a:t>
            </a:fld>
            <a:endParaRPr lang="ar-AE"/>
          </a:p>
        </p:txBody>
      </p:sp>
      <p:sp>
        <p:nvSpPr>
          <p:cNvPr id="6" name="Footer Placeholder 5"/>
          <p:cNvSpPr>
            <a:spLocks noGrp="1"/>
          </p:cNvSpPr>
          <p:nvPr>
            <p:ph type="ftr" sz="quarter" idx="11"/>
          </p:nvPr>
        </p:nvSpPr>
        <p:spPr/>
        <p:txBody>
          <a:bodyPr/>
          <a:lstStyle/>
          <a:p>
            <a:endParaRPr lang="ar-AE"/>
          </a:p>
        </p:txBody>
      </p:sp>
      <p:sp>
        <p:nvSpPr>
          <p:cNvPr id="7" name="Slide Number Placeholder 6"/>
          <p:cNvSpPr>
            <a:spLocks noGrp="1"/>
          </p:cNvSpPr>
          <p:nvPr>
            <p:ph type="sldNum" sz="quarter" idx="12"/>
          </p:nvPr>
        </p:nvSpPr>
        <p:spPr>
          <a:xfrm>
            <a:off x="8077200" y="6356350"/>
            <a:ext cx="609600" cy="365125"/>
          </a:xfrm>
        </p:spPr>
        <p:txBody>
          <a:bodyPr/>
          <a:lstStyle/>
          <a:p>
            <a:fld id="{4A25C053-35DC-435F-A6F5-6D8C5EA05E5A}" type="slidenum">
              <a:rPr lang="ar-AE" smtClean="0"/>
              <a:t>‹#›</a:t>
            </a:fld>
            <a:endParaRPr lang="ar-AE"/>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E10D62B-A26E-424F-AAF1-B55D3BD1160F}" type="datetimeFigureOut">
              <a:rPr lang="ar-AE" smtClean="0"/>
              <a:t>21/01/1440</a:t>
            </a:fld>
            <a:endParaRPr lang="ar-AE"/>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AE"/>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A25C053-35DC-435F-A6F5-6D8C5EA05E5A}" type="slidenum">
              <a:rPr lang="ar-AE" smtClean="0"/>
              <a:t>‹#›</a:t>
            </a:fld>
            <a:endParaRPr lang="ar-AE"/>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916833"/>
            <a:ext cx="8229600" cy="1584176"/>
          </a:xfrm>
        </p:spPr>
        <p:txBody>
          <a:bodyPr>
            <a:normAutofit lnSpcReduction="10000"/>
          </a:bodyPr>
          <a:lstStyle/>
          <a:p>
            <a:pPr marL="0" indent="0" algn="ctr">
              <a:buNone/>
            </a:pPr>
            <a:r>
              <a:rPr lang="ar-IQ" sz="4800" dirty="0" smtClean="0"/>
              <a:t>قال أمير المؤمنين «ع»</a:t>
            </a:r>
          </a:p>
          <a:p>
            <a:pPr marL="0" indent="0" algn="ctr">
              <a:buNone/>
            </a:pPr>
            <a:r>
              <a:rPr lang="ar-IQ" sz="4800" b="1" dirty="0" smtClean="0"/>
              <a:t>الرياضة زكاة البدن </a:t>
            </a:r>
            <a:endParaRPr lang="ar-IQ" sz="4800" b="1" dirty="0"/>
          </a:p>
        </p:txBody>
      </p:sp>
    </p:spTree>
    <p:extLst>
      <p:ext uri="{BB962C8B-B14F-4D97-AF65-F5344CB8AC3E}">
        <p14:creationId xmlns:p14="http://schemas.microsoft.com/office/powerpoint/2010/main" val="975340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sz="5400" b="1" dirty="0">
                <a:solidFill>
                  <a:schemeClr val="tx1"/>
                </a:solidFill>
              </a:rPr>
              <a:t>أهمية علم الفسيولوجي في المجال الرياضي :</a:t>
            </a:r>
            <a:endParaRPr lang="ar-IQ" dirty="0"/>
          </a:p>
        </p:txBody>
      </p:sp>
      <p:sp>
        <p:nvSpPr>
          <p:cNvPr id="3" name="عنصر نائب للمحتوى 2"/>
          <p:cNvSpPr>
            <a:spLocks noGrp="1"/>
          </p:cNvSpPr>
          <p:nvPr>
            <p:ph idx="1"/>
          </p:nvPr>
        </p:nvSpPr>
        <p:spPr/>
        <p:txBody>
          <a:bodyPr>
            <a:normAutofit lnSpcReduction="10000"/>
          </a:bodyPr>
          <a:lstStyle/>
          <a:p>
            <a:pPr algn="just"/>
            <a:r>
              <a:rPr lang="ar-SA" b="1" dirty="0"/>
              <a:t>تعد الدراسات الفسيولوجية في مجال فسيولوجيا التدريب أو فسيولوجيا الرياضة من الموضوعات الرئيسية للعاملين في حقل التربية الرياضية والتدريب الرياضي والتي من خلالها أمكن التعرف على تأثير طرائق التدريب البدني على الأجهزة الحيوية لجسم الرياضي نتيجة الاشتراك في المنافسات أو التدريب والتي من خلالها تستطيع تقنين حمل التدريب </a:t>
            </a:r>
            <a:r>
              <a:rPr lang="ar-IQ" b="1" dirty="0"/>
              <a:t>والتعرف على </a:t>
            </a:r>
            <a:r>
              <a:rPr lang="ar-IQ" b="1" dirty="0" err="1"/>
              <a:t>تاثير</a:t>
            </a:r>
            <a:r>
              <a:rPr lang="ar-IQ" b="1" dirty="0"/>
              <a:t> البيئة الخارجية على الاستجابات الوظيفية </a:t>
            </a:r>
            <a:r>
              <a:rPr lang="ar-SA" b="1" dirty="0"/>
              <a:t>للاستفادة من تأثيراته الإيجابية وتجنب التأثيرات السلبية التي ستؤثر حتماً على الحالة الوظيفية مما يؤدي إلى الإخفاق في الإنجاز فضلاً عن الحالة الصحية والتي قد تؤدي إلى إصابات مرضية خطيرة إذا ما عرفت واكتشفت بصورة </a:t>
            </a:r>
            <a:r>
              <a:rPr lang="ar-SA" b="1" dirty="0" smtClean="0"/>
              <a:t>مبكرة</a:t>
            </a:r>
            <a:r>
              <a:rPr lang="ar-IQ" b="1" dirty="0" smtClean="0"/>
              <a:t> ويمكن ذكر عدد من النقاط التي يمكن ان تبين اهمية علم الفسيولوجي في الجانب الرياضي :</a:t>
            </a:r>
            <a:endParaRPr lang="ar-IQ" dirty="0"/>
          </a:p>
        </p:txBody>
      </p:sp>
    </p:spTree>
    <p:extLst>
      <p:ext uri="{BB962C8B-B14F-4D97-AF65-F5344CB8AC3E}">
        <p14:creationId xmlns:p14="http://schemas.microsoft.com/office/powerpoint/2010/main" val="2853703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000108"/>
          </a:xfrm>
        </p:spPr>
        <p:txBody>
          <a:bodyPr>
            <a:normAutofit fontScale="90000"/>
          </a:bodyPr>
          <a:lstStyle/>
          <a:p>
            <a:r>
              <a:rPr lang="en-US" sz="3200" dirty="0" smtClean="0">
                <a:solidFill>
                  <a:schemeClr val="tx1"/>
                </a:solidFill>
              </a:rPr>
              <a:t/>
            </a:r>
            <a:br>
              <a:rPr lang="en-US" sz="3200" dirty="0" smtClean="0">
                <a:solidFill>
                  <a:schemeClr val="tx1"/>
                </a:solidFill>
              </a:rPr>
            </a:br>
            <a:endParaRPr lang="ar-AE" sz="3200" dirty="0">
              <a:solidFill>
                <a:schemeClr val="tx1"/>
              </a:solidFill>
            </a:endParaRPr>
          </a:p>
        </p:txBody>
      </p:sp>
      <p:sp>
        <p:nvSpPr>
          <p:cNvPr id="3" name="عنصر نائب للمحتوى 2"/>
          <p:cNvSpPr>
            <a:spLocks noGrp="1"/>
          </p:cNvSpPr>
          <p:nvPr>
            <p:ph idx="1"/>
          </p:nvPr>
        </p:nvSpPr>
        <p:spPr>
          <a:xfrm>
            <a:off x="214282" y="714356"/>
            <a:ext cx="8715436" cy="5857916"/>
          </a:xfrm>
        </p:spPr>
        <p:txBody>
          <a:bodyPr>
            <a:normAutofit fontScale="92500" lnSpcReduction="20000"/>
          </a:bodyPr>
          <a:lstStyle/>
          <a:p>
            <a:r>
              <a:rPr lang="ar-SA" sz="2600" b="1" dirty="0" smtClean="0"/>
              <a:t>1- </a:t>
            </a:r>
            <a:r>
              <a:rPr lang="ar-SA" sz="2600" b="1" u="sng" dirty="0"/>
              <a:t>الانتقاء: </a:t>
            </a:r>
            <a:r>
              <a:rPr lang="ar-SA" sz="2600" b="1" dirty="0"/>
              <a:t>إن اكتشاف الخصائص الفسيولوجية التي يتميز بها الفرد ثم توجيهه لممارسة فعالية معينة بما يتناسب وخصائصه البيولوجية سوف يؤدي إلى تحسين المستويات الرياضية المتميزة خلال المنافسات الرياضية مع الاقتصاد بالجهد والمال الذي يبذل مع أفراد ليسوا صالحين في ممارسة أية نشاط أو إن قابليتهم محدودة في هذا النشاط أو ذاك، إن ذلك يمكن إن يتم من خلال قياس أو اختبار أجهزة ((الجهاز العضلي، جهاز الدوران، </a:t>
            </a:r>
            <a:r>
              <a:rPr lang="ar-SA" sz="2600" b="1" dirty="0" smtClean="0"/>
              <a:t>التنفس</a:t>
            </a:r>
            <a:r>
              <a:rPr lang="ar-IQ" sz="2600" b="1" dirty="0" smtClean="0"/>
              <a:t>،الجهاز العصبي</a:t>
            </a:r>
            <a:r>
              <a:rPr lang="ar-SA" sz="2600" b="1" dirty="0" smtClean="0"/>
              <a:t>…الخ</a:t>
            </a:r>
            <a:r>
              <a:rPr lang="ar-SA" sz="2600" b="1" dirty="0"/>
              <a:t>)). اذ يتم توجيه الرياضي إلى الفعالية المناسبة المتطابقة مع إمكاناته الفسيولوجية.  </a:t>
            </a:r>
            <a:r>
              <a:rPr lang="ar-IQ" sz="2600" b="1" dirty="0" smtClean="0"/>
              <a:t>(هل يصلحون لنوع الفعالية ام لفعالية او لعبة اخرى –هل لديهم قدرة على الانتقال من المستوى او الفئة التي هم فيها الى فئة اخرى- هل يمكن التنبؤ له بالاستمرار بالعطاء لفترة اطول في اداء المنافسات –هل هو سليم من الصحية )</a:t>
            </a:r>
            <a:endParaRPr lang="en-US" sz="2600" b="1" dirty="0"/>
          </a:p>
          <a:p>
            <a:r>
              <a:rPr lang="ar-SA" sz="2600" b="1" dirty="0"/>
              <a:t>2</a:t>
            </a:r>
            <a:r>
              <a:rPr lang="ar-IQ" sz="2600" b="1" u="sng" dirty="0"/>
              <a:t>-</a:t>
            </a:r>
            <a:r>
              <a:rPr lang="ar-SA" sz="2600" b="1" u="sng" dirty="0"/>
              <a:t> تقنين حمل التدريب: </a:t>
            </a:r>
            <a:r>
              <a:rPr lang="ar-SA" sz="2600" b="1" dirty="0"/>
              <a:t>إن تقنين حمل التدريب بما يتناسب والقدرة الفسيولوجية للرياضي تعد من أهم العوامل لنجاح المنهج التدريبي ومن ثم تحسين الإنجاز، اذ يعد حمل التدريب هو الوسيلة لإحداث التأثيرات الفسيولوجية للجسم مما يحقق تحسين استجاباته وتكيف أجهزته. </a:t>
            </a:r>
            <a:r>
              <a:rPr lang="ar-IQ" sz="2600" b="1" dirty="0"/>
              <a:t>    </a:t>
            </a:r>
            <a:r>
              <a:rPr lang="ar-SA" sz="2600" b="1" dirty="0"/>
              <a:t>إن استخدام الحمل البدني الملائم للرياضي هو الشيء المهم، </a:t>
            </a:r>
            <a:r>
              <a:rPr lang="ar-SA" sz="2600" b="1" dirty="0" err="1"/>
              <a:t>اذ</a:t>
            </a:r>
            <a:r>
              <a:rPr lang="ar-SA" sz="2600" b="1" dirty="0"/>
              <a:t> إن استخدام أحمال بدنية يقل مستواها عن إمكانية الرياضي الفسيولوجية سوف لن تؤدي إلى تطوير أجهزته الداخلية ويصبح التدريب مضيعة للوقت. أما إذا زادت هذه الأعمال عن قابلية الرياضي فأنها سوف تؤدي إلى الإرهاق وتدهور حالة الرياضي الصحية وكثرة </a:t>
            </a:r>
            <a:r>
              <a:rPr lang="ar-SA" sz="2600" b="1" dirty="0" smtClean="0"/>
              <a:t>الإصابات.</a:t>
            </a:r>
            <a:r>
              <a:rPr lang="ar-IQ" sz="2600" b="1" dirty="0" smtClean="0"/>
              <a:t>ويمكن ان يتم عن طريق النبض او حامض </a:t>
            </a:r>
            <a:r>
              <a:rPr lang="ar-IQ" sz="2600" b="1" dirty="0" err="1" smtClean="0"/>
              <a:t>اللاكتيك</a:t>
            </a:r>
            <a:r>
              <a:rPr lang="ar-IQ" sz="2600" b="1" dirty="0" smtClean="0"/>
              <a:t> بالدم والادرار او مراقبة تراكيز الهرمونات والانزيمات .......</a:t>
            </a:r>
            <a:r>
              <a:rPr lang="ar-SA" sz="2600" b="1" dirty="0"/>
              <a:t>  </a:t>
            </a:r>
            <a:endParaRPr lang="en-US" sz="2600" b="1" dirty="0"/>
          </a:p>
          <a:p>
            <a:pPr marL="0" indent="0">
              <a:buNone/>
            </a:pPr>
            <a:endParaRPr lang="en-US" b="1" dirty="0"/>
          </a:p>
          <a:p>
            <a:endParaRPr lang="ar-AE"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264696"/>
          </a:xfrm>
        </p:spPr>
        <p:txBody>
          <a:bodyPr>
            <a:normAutofit/>
          </a:bodyPr>
          <a:lstStyle/>
          <a:p>
            <a:pPr marL="0" indent="0">
              <a:buNone/>
            </a:pPr>
            <a:r>
              <a:rPr lang="ar-IQ" sz="2400" dirty="0"/>
              <a:t>. </a:t>
            </a:r>
            <a:r>
              <a:rPr lang="ar-IQ" sz="2800" b="1" u="sng" dirty="0"/>
              <a:t>طريقة أقصى معدل للنبض ( فوكس ) :</a:t>
            </a:r>
          </a:p>
          <a:p>
            <a:pPr marL="0" indent="0">
              <a:buNone/>
            </a:pPr>
            <a:r>
              <a:rPr lang="ar-IQ" sz="2800" dirty="0"/>
              <a:t>وهي طريقة </a:t>
            </a:r>
            <a:r>
              <a:rPr lang="ar-IQ" sz="2800" dirty="0" smtClean="0"/>
              <a:t>سهلة يتم </a:t>
            </a:r>
            <a:r>
              <a:rPr lang="ar-IQ" sz="2800" dirty="0"/>
              <a:t>الحصول على النبض المستهدف من خلال معرفة أقصى معدل لضربات القلب حيث أن أقصى معدل لضربات القلب = 220 - العمر الزمني ، وبعد معرفة أقصى معدل لضربات القلب يتم التعويض في المعادلة .</a:t>
            </a:r>
          </a:p>
          <a:p>
            <a:pPr marL="0" indent="0">
              <a:buNone/>
            </a:pPr>
            <a:r>
              <a:rPr lang="ar-IQ" sz="2800" b="1" dirty="0"/>
              <a:t>* النبض المستهدف = نبض الراحة + الشدة المطلوبة </a:t>
            </a:r>
            <a:r>
              <a:rPr lang="ar-IQ" sz="2800" b="1" dirty="0" smtClean="0"/>
              <a:t>×( </a:t>
            </a:r>
            <a:r>
              <a:rPr lang="ar-IQ" sz="2800" b="1" dirty="0"/>
              <a:t>أقصى نبض – نبض الراحة ) </a:t>
            </a:r>
            <a:r>
              <a:rPr lang="ar-IQ" sz="2800" dirty="0"/>
              <a:t>.</a:t>
            </a:r>
          </a:p>
          <a:p>
            <a:pPr marL="0" indent="0">
              <a:buNone/>
            </a:pPr>
            <a:r>
              <a:rPr lang="ar-IQ" sz="2800" dirty="0"/>
              <a:t>مثال : </a:t>
            </a:r>
          </a:p>
          <a:p>
            <a:pPr marL="0" indent="0">
              <a:buNone/>
            </a:pPr>
            <a:r>
              <a:rPr lang="ar-IQ" sz="2800" dirty="0"/>
              <a:t>- أقصى معدل لضربات القلب = 220 – 20 = 200 ض/د .</a:t>
            </a:r>
          </a:p>
          <a:p>
            <a:pPr marL="0" indent="0">
              <a:buNone/>
            </a:pPr>
            <a:r>
              <a:rPr lang="ar-IQ" sz="2800" dirty="0"/>
              <a:t>- النبض المستهدف = 60 + ( 80 / 100 ) × ( 200 – 60 ) = 172 ض/د </a:t>
            </a:r>
            <a:r>
              <a:rPr lang="ar-IQ" sz="2800" dirty="0" smtClean="0"/>
              <a:t>.</a:t>
            </a:r>
            <a:endParaRPr lang="ar-IQ" sz="2800" dirty="0"/>
          </a:p>
        </p:txBody>
      </p:sp>
    </p:spTree>
    <p:extLst>
      <p:ext uri="{BB962C8B-B14F-4D97-AF65-F5344CB8AC3E}">
        <p14:creationId xmlns:p14="http://schemas.microsoft.com/office/powerpoint/2010/main" val="2551186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6712"/>
            <a:ext cx="8229600" cy="5289451"/>
          </a:xfrm>
        </p:spPr>
        <p:txBody>
          <a:bodyPr>
            <a:normAutofit lnSpcReduction="10000"/>
          </a:bodyPr>
          <a:lstStyle/>
          <a:p>
            <a:pPr marL="0" indent="0" algn="just">
              <a:buNone/>
            </a:pPr>
            <a:r>
              <a:rPr lang="ar-SA" b="1" dirty="0"/>
              <a:t>3-</a:t>
            </a:r>
            <a:r>
              <a:rPr lang="ar-SA" b="1" u="sng" dirty="0"/>
              <a:t> التعرف على التأثيرات الفسيولوجية للتدريب</a:t>
            </a:r>
            <a:r>
              <a:rPr lang="ar-SA" b="1" dirty="0"/>
              <a:t>: </a:t>
            </a:r>
            <a:endParaRPr lang="ar-IQ" b="1" dirty="0" smtClean="0"/>
          </a:p>
          <a:p>
            <a:pPr marL="0" indent="0" algn="just">
              <a:buNone/>
            </a:pPr>
            <a:r>
              <a:rPr lang="ar-SA" b="1" dirty="0" smtClean="0"/>
              <a:t>عند </a:t>
            </a:r>
            <a:r>
              <a:rPr lang="ar-SA" b="1" dirty="0"/>
              <a:t>أداء مكونات حمل التدريب الخارجي من حيث الحجم والشدة والاستشفاء خلال الجرع التدريبية لا يمكن للمدرب أن يفهم ويلاحظ مدى تطابق مكونات هذا الحمل مع قدرة الرياضي </a:t>
            </a:r>
            <a:r>
              <a:rPr lang="ar-SA" b="1" dirty="0" smtClean="0"/>
              <a:t>الفسيولوجي</a:t>
            </a:r>
            <a:r>
              <a:rPr lang="ar-IQ" b="1" dirty="0" smtClean="0"/>
              <a:t>ه</a:t>
            </a:r>
            <a:r>
              <a:rPr lang="ar-SA" b="1" dirty="0" smtClean="0"/>
              <a:t> </a:t>
            </a:r>
            <a:r>
              <a:rPr lang="ar-SA" b="1" dirty="0"/>
              <a:t>أثناء أداء مجموعات التمارين البدنية إلا من خلال الملاحظة أو سؤال الرياضي أو من خلال الزمن الذي طبق خلال الأداء أو الراحة وهذا يعتمد على مدى التقويم الذاتي وصدق الرياضي، إلا أن الفهم الصحيح والتطابق ما بين مكونات الحمل الخارجي وامكانية وقدرة الأجهزة الداخلية ((الحمل الداخلي)) للرياضي تأتي من خلال المؤشرات الفسيولوجية مثل النبض </a:t>
            </a:r>
            <a:r>
              <a:rPr lang="ar-IQ" b="1" dirty="0" smtClean="0"/>
              <a:t>عدد مرات التنفس مستوى حامض </a:t>
            </a:r>
            <a:r>
              <a:rPr lang="ar-IQ" b="1" dirty="0" err="1" smtClean="0"/>
              <a:t>اللاكتيك</a:t>
            </a:r>
            <a:r>
              <a:rPr lang="ar-IQ" b="1" dirty="0" smtClean="0"/>
              <a:t> التغيرات المصاحبة للأنزيمات  .....</a:t>
            </a:r>
            <a:r>
              <a:rPr lang="ar-SA" b="1" dirty="0" smtClean="0"/>
              <a:t>أثناء </a:t>
            </a:r>
            <a:r>
              <a:rPr lang="ar-SA" b="1" dirty="0"/>
              <a:t>أو بعد الأداء مباشرة لمعرفة شدة الحمل البدني الممارس فضلاً عن النبض وقت الراحة لمعرفة هل وصل الرياضي إلى مرحلة الاستشفاء أو لا وفق القدرة البدنية المراد تطويرها إضافة إلى الراحة بين التكرارات والمجاميع. </a:t>
            </a:r>
            <a:endParaRPr lang="en-US" b="1" dirty="0"/>
          </a:p>
          <a:p>
            <a:endParaRPr lang="ar-IQ" dirty="0"/>
          </a:p>
        </p:txBody>
      </p:sp>
    </p:spTree>
    <p:extLst>
      <p:ext uri="{BB962C8B-B14F-4D97-AF65-F5344CB8AC3E}">
        <p14:creationId xmlns:p14="http://schemas.microsoft.com/office/powerpoint/2010/main" val="2435761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435280" cy="6480720"/>
          </a:xfrm>
        </p:spPr>
        <p:txBody>
          <a:bodyPr>
            <a:normAutofit fontScale="92500" lnSpcReduction="10000"/>
          </a:bodyPr>
          <a:lstStyle/>
          <a:p>
            <a:pPr algn="just"/>
            <a:r>
              <a:rPr lang="ar-SA" sz="2000" b="1" dirty="0" smtClean="0"/>
              <a:t>- </a:t>
            </a:r>
            <a:r>
              <a:rPr lang="ar-IQ" sz="3500" b="1" u="sng" dirty="0" smtClean="0"/>
              <a:t>القياسات والاختبارات</a:t>
            </a:r>
            <a:r>
              <a:rPr lang="ar-SA" sz="3500" b="1" dirty="0" smtClean="0"/>
              <a:t>: </a:t>
            </a:r>
            <a:r>
              <a:rPr lang="ar-SA" sz="2400" b="1" dirty="0" smtClean="0"/>
              <a:t>تعد </a:t>
            </a:r>
            <a:r>
              <a:rPr lang="ar-IQ" sz="2400" b="1" dirty="0" smtClean="0"/>
              <a:t>القياسات و</a:t>
            </a:r>
            <a:r>
              <a:rPr lang="ar-SA" sz="2400" b="1" dirty="0" smtClean="0"/>
              <a:t>الاختبارات الفسيولوجية من أهم العوامل التي يجب أن تصاحب المنهج التدريبي حتى نتمكن من التأكد من ملائمة حمل التدريب لمستوى الرياضي ومن ثم يمكن رفع وخفض حمل التدريب على وفق هذه الاختبارات، كما وتساعد الاختبارات الفسيولوجية على الكشف عن أية خلل في الحالة الصحية ومن ثم معالجة ذلك قبل أن تتفاقم لدى الرياضي مما يؤدي إلى عدم المشاركة في التدريب أو المنافسة وحتى إلى خسارة الرياضي.  </a:t>
            </a:r>
            <a:r>
              <a:rPr lang="ar-IQ" sz="2400" b="1" dirty="0" smtClean="0"/>
              <a:t>وهي عملية تصحيح للمنهج ومحتواه .فضلا المساهمة عن معرفة مسبقة بقابليات الفرد الرياضي الوراثية والمكتسبة واصبح من الممكن توظيف الاجهزة المختبرية او من خلال الاختبارات والقياس بشكل ميداني مثل العتبة اللاهوائية والحد الاقصى للاستهلاك الاوكسجين .........</a:t>
            </a:r>
            <a:endParaRPr lang="en-US" sz="2400" b="1" dirty="0" smtClean="0"/>
          </a:p>
          <a:p>
            <a:pPr algn="just"/>
            <a:r>
              <a:rPr lang="ar-SA" sz="3500" b="1" dirty="0" smtClean="0"/>
              <a:t>5- </a:t>
            </a:r>
            <a:r>
              <a:rPr lang="ar-SA" sz="3500" b="1" u="sng" dirty="0" smtClean="0"/>
              <a:t>الحالة الصحية</a:t>
            </a:r>
            <a:r>
              <a:rPr lang="ar-IQ" sz="3500" b="1" u="sng" dirty="0" smtClean="0"/>
              <a:t> (المحافظة وتحسين الحالة الصحية )</a:t>
            </a:r>
            <a:r>
              <a:rPr lang="ar-SA" sz="3500" b="1" u="sng" dirty="0" smtClean="0"/>
              <a:t>: </a:t>
            </a:r>
            <a:r>
              <a:rPr lang="ar-SA" sz="2400" b="1" dirty="0" smtClean="0"/>
              <a:t>إن تحسين الحالة الصحية للرياضي واحدة من الأهداف التربوية للتدريب الرياضي. إن التقنين الخاطئ لحمل التدريب يؤدي إلى حدوث خلل في أجهزة الرياضي، ولعل السبب المباشر لعلماء الطب الرياضي وفسيولوجيا التدريب عن الكشف على الحالة الصحية للرياضي إنما ناتج عن الزيادة الهائلة </a:t>
            </a:r>
            <a:r>
              <a:rPr lang="ar-SA" sz="2400" b="1" dirty="0" err="1" smtClean="0"/>
              <a:t>لاحمال</a:t>
            </a:r>
            <a:r>
              <a:rPr lang="ar-SA" sz="2400" b="1" dirty="0" smtClean="0"/>
              <a:t> التدريب من حيث الحجم والشدة، وهذا مما يتوجب على المدرب فهم البيانات الفسيولوجية عن تأثير حالة التدريب على حالة الرياضي الصحية، إن قلة الفهم الفسيولوجية من قبل المدرب واللاعب عن كيفية تخليص الجسم من </a:t>
            </a:r>
            <a:r>
              <a:rPr lang="ar-SA" sz="2400" b="1" u="sng" dirty="0" smtClean="0"/>
              <a:t>الحرارة</a:t>
            </a:r>
            <a:r>
              <a:rPr lang="ar-SA" sz="2400" b="1" dirty="0" smtClean="0"/>
              <a:t> وأهمية </a:t>
            </a:r>
            <a:r>
              <a:rPr lang="ar-SA" sz="2400" b="1" u="sng" dirty="0" smtClean="0"/>
              <a:t>تناول الماء </a:t>
            </a:r>
            <a:r>
              <a:rPr lang="ar-SA" sz="2400" b="1" dirty="0" smtClean="0"/>
              <a:t>في الجو الحار فضلاً عن التغيرات الفسيولوجية التي تحدث أثناء ممارسة النشاط الرياضي قد تؤدي إلى الأضرار بالرياضي من الناحية الصحية فضلاً </a:t>
            </a:r>
            <a:r>
              <a:rPr lang="ar-SA" sz="2400" b="1" u="sng" dirty="0" smtClean="0"/>
              <a:t>عن نوع الغذاء المتناول</a:t>
            </a:r>
            <a:r>
              <a:rPr lang="ar-SA" sz="2400" b="1" dirty="0" smtClean="0"/>
              <a:t>. </a:t>
            </a:r>
            <a:endParaRPr lang="en-US" sz="2400" b="1"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24744"/>
            <a:ext cx="8229600" cy="5199856"/>
          </a:xfrm>
        </p:spPr>
        <p:txBody>
          <a:bodyPr/>
          <a:lstStyle/>
          <a:p>
            <a:pPr marL="0" indent="0">
              <a:buNone/>
            </a:pPr>
            <a:r>
              <a:rPr lang="ar-IQ" b="1" dirty="0" smtClean="0"/>
              <a:t>6- كيفية توظيف البيئة الخارجية الى تطوير المستوى الانجاز برفع اللياقة البدنية والوظيفية للرياضيين </a:t>
            </a:r>
          </a:p>
          <a:p>
            <a:pPr marL="0" indent="0">
              <a:buNone/>
            </a:pPr>
            <a:r>
              <a:rPr lang="ar-IQ" dirty="0" smtClean="0"/>
              <a:t>-اختيار زمن التمرين (صباحا –مساء ...)</a:t>
            </a:r>
          </a:p>
          <a:p>
            <a:pPr marL="0" indent="0">
              <a:buNone/>
            </a:pPr>
            <a:r>
              <a:rPr lang="ar-IQ" dirty="0" smtClean="0"/>
              <a:t>-وقت تناول الوجبات الغذائية </a:t>
            </a:r>
          </a:p>
          <a:p>
            <a:pPr marL="0" indent="0">
              <a:buNone/>
            </a:pPr>
            <a:r>
              <a:rPr lang="ar-IQ" dirty="0" smtClean="0"/>
              <a:t>-ملائمة الوحدات مع الايقاع الحيوي </a:t>
            </a:r>
            <a:r>
              <a:rPr lang="ar-IQ" dirty="0" err="1" smtClean="0"/>
              <a:t>لللاعبين</a:t>
            </a:r>
            <a:r>
              <a:rPr lang="ar-IQ" dirty="0" smtClean="0"/>
              <a:t> </a:t>
            </a:r>
          </a:p>
          <a:p>
            <a:pPr marL="0" indent="0">
              <a:buNone/>
            </a:pPr>
            <a:r>
              <a:rPr lang="ar-IQ" dirty="0" smtClean="0"/>
              <a:t>-درجات الحرارة في البيئة الخارجية </a:t>
            </a:r>
          </a:p>
          <a:p>
            <a:pPr marL="0" indent="0">
              <a:buNone/>
            </a:pPr>
            <a:r>
              <a:rPr lang="ar-IQ" dirty="0" smtClean="0"/>
              <a:t>-الرطوبة والهواء الجاف </a:t>
            </a:r>
          </a:p>
          <a:p>
            <a:pPr marL="0" indent="0">
              <a:buNone/>
            </a:pPr>
            <a:r>
              <a:rPr lang="ar-IQ" dirty="0" smtClean="0"/>
              <a:t>-المرتفعات </a:t>
            </a:r>
          </a:p>
        </p:txBody>
      </p:sp>
    </p:spTree>
    <p:extLst>
      <p:ext uri="{BB962C8B-B14F-4D97-AF65-F5344CB8AC3E}">
        <p14:creationId xmlns:p14="http://schemas.microsoft.com/office/powerpoint/2010/main" val="4225572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91264" cy="3298378"/>
          </a:xfrm>
        </p:spPr>
        <p:txBody>
          <a:bodyPr>
            <a:normAutofit/>
          </a:bodyPr>
          <a:lstStyle/>
          <a:p>
            <a:pPr algn="ctr"/>
            <a:r>
              <a:rPr lang="ar-IQ" b="1" dirty="0" smtClean="0">
                <a:solidFill>
                  <a:schemeClr val="tx1"/>
                </a:solidFill>
              </a:rPr>
              <a:t>المدخل الى فسيولوجيا الرياضة</a:t>
            </a:r>
            <a:endParaRPr lang="ar-IQ" b="1" dirty="0">
              <a:solidFill>
                <a:schemeClr val="tx1"/>
              </a:solidFill>
            </a:endParaRPr>
          </a:p>
        </p:txBody>
      </p:sp>
    </p:spTree>
    <p:extLst>
      <p:ext uri="{BB962C8B-B14F-4D97-AF65-F5344CB8AC3E}">
        <p14:creationId xmlns:p14="http://schemas.microsoft.com/office/powerpoint/2010/main" val="2144177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1142984"/>
          </a:xfrm>
        </p:spPr>
        <p:txBody>
          <a:bodyPr>
            <a:normAutofit fontScale="90000"/>
          </a:bodyPr>
          <a:lstStyle/>
          <a:p>
            <a:pPr algn="ctr"/>
            <a:r>
              <a:rPr lang="ar-AE" sz="4000" b="1" dirty="0" smtClean="0">
                <a:solidFill>
                  <a:schemeClr val="tx1"/>
                </a:solidFill>
                <a:cs typeface="+mn-cs"/>
              </a:rPr>
              <a:t>مفهوم واهمية علم الفسيولوجية وعلاقته بالتمرين الرياضي</a:t>
            </a:r>
            <a:endParaRPr lang="ar-AE" sz="4000" b="1" dirty="0">
              <a:solidFill>
                <a:schemeClr val="tx1"/>
              </a:solidFill>
              <a:cs typeface="+mn-cs"/>
            </a:endParaRPr>
          </a:p>
        </p:txBody>
      </p:sp>
      <p:sp>
        <p:nvSpPr>
          <p:cNvPr id="3" name="عنوان فرعي 2"/>
          <p:cNvSpPr>
            <a:spLocks noGrp="1"/>
          </p:cNvSpPr>
          <p:nvPr>
            <p:ph type="subTitle" idx="1"/>
          </p:nvPr>
        </p:nvSpPr>
        <p:spPr>
          <a:xfrm>
            <a:off x="107504" y="1340768"/>
            <a:ext cx="8784976" cy="5517232"/>
          </a:xfrm>
        </p:spPr>
        <p:txBody>
          <a:bodyPr>
            <a:normAutofit/>
          </a:bodyPr>
          <a:lstStyle/>
          <a:p>
            <a:pPr algn="just"/>
            <a:r>
              <a:rPr lang="ar-SA" b="1" dirty="0"/>
              <a:t>   </a:t>
            </a:r>
            <a:r>
              <a:rPr lang="ar-SA" b="1" dirty="0">
                <a:solidFill>
                  <a:schemeClr val="tx1"/>
                </a:solidFill>
              </a:rPr>
              <a:t> </a:t>
            </a:r>
            <a:endParaRPr lang="ar-IQ" b="1" dirty="0" smtClean="0">
              <a:solidFill>
                <a:schemeClr val="tx1"/>
              </a:solidFill>
            </a:endParaRPr>
          </a:p>
          <a:p>
            <a:pPr algn="just"/>
            <a:r>
              <a:rPr lang="ar-SA" sz="3200" b="1" dirty="0" smtClean="0">
                <a:solidFill>
                  <a:schemeClr val="tx1"/>
                </a:solidFill>
              </a:rPr>
              <a:t>يعد </a:t>
            </a:r>
            <a:r>
              <a:rPr lang="ar-SA" sz="3200" b="1" dirty="0">
                <a:solidFill>
                  <a:schemeClr val="tx1"/>
                </a:solidFill>
              </a:rPr>
              <a:t>علم الفسيولوجيا أحد الفروع الهامة لعلم البيولوجي </a:t>
            </a:r>
            <a:endParaRPr lang="ar-IQ" sz="3200" b="1" dirty="0" smtClean="0">
              <a:solidFill>
                <a:schemeClr val="tx1"/>
              </a:solidFill>
            </a:endParaRPr>
          </a:p>
          <a:p>
            <a:pPr algn="just"/>
            <a:r>
              <a:rPr lang="ar-IQ" sz="3200" b="1" dirty="0" smtClean="0">
                <a:solidFill>
                  <a:schemeClr val="tx1"/>
                </a:solidFill>
              </a:rPr>
              <a:t>«البيولوجيا</a:t>
            </a:r>
            <a:r>
              <a:rPr lang="ar-IQ" sz="3200" dirty="0">
                <a:solidFill>
                  <a:schemeClr val="tx1"/>
                </a:solidFill>
              </a:rPr>
              <a:t>": </a:t>
            </a:r>
            <a:r>
              <a:rPr lang="ar-IQ" sz="3200" b="1" dirty="0" smtClean="0">
                <a:solidFill>
                  <a:schemeClr val="tx1"/>
                </a:solidFill>
              </a:rPr>
              <a:t>هو</a:t>
            </a:r>
            <a:r>
              <a:rPr lang="ar-IQ" sz="3200" b="1" dirty="0">
                <a:solidFill>
                  <a:schemeClr val="tx1"/>
                </a:solidFill>
              </a:rPr>
              <a:t> عِلم الحياة، حيث يدرسُ </a:t>
            </a:r>
            <a:r>
              <a:rPr lang="ar-IQ" sz="3200" b="1" dirty="0" smtClean="0">
                <a:solidFill>
                  <a:schemeClr val="tx1"/>
                </a:solidFill>
              </a:rPr>
              <a:t>الكائنات </a:t>
            </a:r>
            <a:r>
              <a:rPr lang="ar-IQ" sz="3200" b="1" dirty="0">
                <a:solidFill>
                  <a:schemeClr val="tx1"/>
                </a:solidFill>
              </a:rPr>
              <a:t>الحيّة </a:t>
            </a:r>
            <a:r>
              <a:rPr lang="ar-IQ" sz="3200" b="1" dirty="0" smtClean="0">
                <a:solidFill>
                  <a:schemeClr val="tx1"/>
                </a:solidFill>
              </a:rPr>
              <a:t>من جانب ، الوظيفةً</a:t>
            </a:r>
            <a:r>
              <a:rPr lang="ar-IQ" sz="3200" b="1" dirty="0">
                <a:solidFill>
                  <a:schemeClr val="tx1"/>
                </a:solidFill>
              </a:rPr>
              <a:t>، </a:t>
            </a:r>
            <a:r>
              <a:rPr lang="ar-IQ" sz="3200" b="1" dirty="0" smtClean="0">
                <a:solidFill>
                  <a:schemeClr val="tx1"/>
                </a:solidFill>
              </a:rPr>
              <a:t>والنُموَّ، والنشأةً</a:t>
            </a:r>
            <a:r>
              <a:rPr lang="ar-IQ" sz="3200" b="1" dirty="0">
                <a:solidFill>
                  <a:schemeClr val="tx1"/>
                </a:solidFill>
              </a:rPr>
              <a:t>، </a:t>
            </a:r>
            <a:r>
              <a:rPr lang="ar-IQ" sz="3200" b="1" dirty="0" smtClean="0">
                <a:solidFill>
                  <a:schemeClr val="tx1"/>
                </a:solidFill>
              </a:rPr>
              <a:t>والتطور والتشريح والوراثة والكيمياء الحيوية .... </a:t>
            </a:r>
            <a:r>
              <a:rPr lang="ar-IQ" sz="3200" b="1" dirty="0">
                <a:solidFill>
                  <a:schemeClr val="tx1"/>
                </a:solidFill>
              </a:rPr>
              <a:t>وتضمُّ </a:t>
            </a:r>
            <a:r>
              <a:rPr lang="ar-IQ" sz="3200" b="1" dirty="0" smtClean="0">
                <a:solidFill>
                  <a:schemeClr val="tx1"/>
                </a:solidFill>
              </a:rPr>
              <a:t>اكثر من ثمانية عشر  فرعٍا أساسيَّاٍ</a:t>
            </a:r>
            <a:r>
              <a:rPr lang="ar-IQ" sz="3200" dirty="0" smtClean="0">
                <a:solidFill>
                  <a:schemeClr val="tx1"/>
                </a:solidFill>
              </a:rPr>
              <a:t>»</a:t>
            </a:r>
            <a:r>
              <a:rPr lang="ar-SA" sz="3200" b="1" dirty="0" smtClean="0">
                <a:solidFill>
                  <a:schemeClr val="tx1"/>
                </a:solidFill>
              </a:rPr>
              <a:t> </a:t>
            </a:r>
            <a:r>
              <a:rPr lang="ar-IQ" sz="3200" b="1" dirty="0" smtClean="0">
                <a:solidFill>
                  <a:schemeClr val="tx1"/>
                </a:solidFill>
              </a:rPr>
              <a:t>واحدها هو </a:t>
            </a:r>
            <a:r>
              <a:rPr lang="ar-SA" sz="3200" b="1" dirty="0" smtClean="0">
                <a:solidFill>
                  <a:schemeClr val="tx1"/>
                </a:solidFill>
              </a:rPr>
              <a:t>علم </a:t>
            </a:r>
            <a:r>
              <a:rPr lang="ar-SA" sz="3200" b="1" dirty="0">
                <a:solidFill>
                  <a:schemeClr val="tx1"/>
                </a:solidFill>
              </a:rPr>
              <a:t>الفسيولوجي (( هو العلم الذي يهتم بدراسة كيفية حدوث وظائف الكائن الحي المختلفة مثل عمل جهاز الدوران، جهاز التنفس، الجهاز العضلي، الغدد الصم… الخ</a:t>
            </a:r>
            <a:r>
              <a:rPr lang="ar-SA" sz="3200" b="1" dirty="0" smtClean="0">
                <a:solidFill>
                  <a:schemeClr val="tx1"/>
                </a:solidFill>
              </a:rPr>
              <a:t>))</a:t>
            </a:r>
            <a:r>
              <a:rPr lang="ar-IQ" sz="3200" b="1" dirty="0" smtClean="0"/>
              <a:t>.</a:t>
            </a:r>
            <a:endParaRPr lang="en-US" sz="32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676818"/>
            <a:ext cx="8856984" cy="5848526"/>
          </a:xfrm>
        </p:spPr>
        <p:txBody>
          <a:bodyPr>
            <a:normAutofit lnSpcReduction="10000"/>
          </a:bodyPr>
          <a:lstStyle/>
          <a:p>
            <a:pPr marL="0" indent="0" algn="just">
              <a:buNone/>
            </a:pPr>
            <a:r>
              <a:rPr lang="ar-IQ" sz="2800" b="1" dirty="0"/>
              <a:t>علم الفسيولوجي </a:t>
            </a:r>
            <a:r>
              <a:rPr lang="ar-IQ" sz="2800" dirty="0"/>
              <a:t>: هو العلم الذي يهتم بدراسة وظائف اعضاء الجسم في الكائنات الحية </a:t>
            </a:r>
          </a:p>
          <a:p>
            <a:pPr marL="0" indent="0" algn="just">
              <a:buNone/>
            </a:pPr>
            <a:r>
              <a:rPr lang="ar-IQ" sz="2800" b="1" dirty="0"/>
              <a:t>علم فسيولوجيا الانسان </a:t>
            </a:r>
            <a:r>
              <a:rPr lang="ar-IQ" sz="2800" dirty="0"/>
              <a:t>: هو العلم الذي يهتم بدراسة وظائف اعضاء واجهزة </a:t>
            </a:r>
            <a:r>
              <a:rPr lang="ar-IQ" sz="2800" dirty="0" smtClean="0"/>
              <a:t>جسم الانسان </a:t>
            </a:r>
            <a:r>
              <a:rPr lang="ar-IQ" sz="2800" dirty="0"/>
              <a:t>من خلال </a:t>
            </a:r>
            <a:r>
              <a:rPr lang="ar-IQ" sz="2800" dirty="0" smtClean="0"/>
              <a:t>بيان </a:t>
            </a:r>
            <a:r>
              <a:rPr lang="ar-IQ" sz="2800" dirty="0"/>
              <a:t>التفسيرات الفيزيائية والكيميائية المسؤولة على بقائه على قيد الحياة </a:t>
            </a:r>
            <a:endParaRPr lang="ar-IQ" sz="2800" dirty="0" smtClean="0"/>
          </a:p>
          <a:p>
            <a:pPr marL="0" indent="0" algn="just">
              <a:buNone/>
            </a:pPr>
            <a:r>
              <a:rPr lang="ar-IQ" sz="2800" b="1" dirty="0" smtClean="0"/>
              <a:t>علم الفسيولوجيا الرياضة</a:t>
            </a:r>
            <a:endParaRPr lang="ar-IQ" sz="2800" b="1" dirty="0"/>
          </a:p>
          <a:p>
            <a:pPr marL="0" indent="0">
              <a:buNone/>
            </a:pPr>
            <a:r>
              <a:rPr lang="ar-IQ" sz="2800" dirty="0"/>
              <a:t>1-هو العلم الذي يهتم بدراسة وظائف اجهزة واعضاء وانسجة وخلايا </a:t>
            </a:r>
            <a:r>
              <a:rPr lang="ar-IQ" sz="2800" dirty="0" smtClean="0"/>
              <a:t>جسم الرياضي من خلال بيان التفسيرات الفيزيائية </a:t>
            </a:r>
            <a:r>
              <a:rPr lang="ar-IQ" sz="2800" dirty="0"/>
              <a:t>والكيميائية  </a:t>
            </a:r>
            <a:r>
              <a:rPr lang="ar-IQ" sz="2800" dirty="0" smtClean="0"/>
              <a:t>وفق استجابته الآنية والتراكمية من جراء الحمل </a:t>
            </a:r>
            <a:r>
              <a:rPr lang="ar-IQ" sz="2800" dirty="0"/>
              <a:t>الخارجي وتوظيفها من اجل </a:t>
            </a:r>
            <a:r>
              <a:rPr lang="ar-IQ" sz="2800" dirty="0" smtClean="0"/>
              <a:t>تطور الانجاز والمستوى الرياضي </a:t>
            </a:r>
            <a:r>
              <a:rPr lang="ar-IQ" sz="2800" dirty="0"/>
              <a:t>.</a:t>
            </a:r>
            <a:endParaRPr lang="en-US" sz="2800" dirty="0"/>
          </a:p>
          <a:p>
            <a:pPr marL="0" indent="0">
              <a:buNone/>
            </a:pPr>
            <a:r>
              <a:rPr lang="ar-IQ" sz="2800" dirty="0"/>
              <a:t>2- هو العلم الذي يهتم بدراسة وظائف اعضاء الجسم من خلال بيان التفسيرات الفيزيائية والكيميائية لها </a:t>
            </a:r>
            <a:r>
              <a:rPr lang="ar-IQ" sz="2800" dirty="0" smtClean="0"/>
              <a:t>بواسطة آليات </a:t>
            </a:r>
            <a:r>
              <a:rPr lang="ar-IQ" sz="2800" dirty="0"/>
              <a:t>التحكم </a:t>
            </a:r>
            <a:r>
              <a:rPr lang="ar-IQ" sz="2800" dirty="0" smtClean="0"/>
              <a:t>ليكن </a:t>
            </a:r>
            <a:r>
              <a:rPr lang="ar-IQ" sz="2800" dirty="0" smtClean="0"/>
              <a:t>قادرة </a:t>
            </a:r>
            <a:r>
              <a:rPr lang="ar-IQ" sz="2800" dirty="0"/>
              <a:t>على مواجهة او التغلب </a:t>
            </a:r>
            <a:r>
              <a:rPr lang="ar-IQ" sz="2800" dirty="0" smtClean="0"/>
              <a:t>للأحمال </a:t>
            </a:r>
            <a:r>
              <a:rPr lang="ar-IQ" sz="2800" dirty="0"/>
              <a:t>الخارجية . </a:t>
            </a:r>
            <a:endParaRPr lang="en-US" sz="2800" dirty="0"/>
          </a:p>
          <a:p>
            <a:pPr marL="0" indent="0" algn="just">
              <a:buNone/>
            </a:pPr>
            <a:endParaRPr lang="ar-IQ" dirty="0"/>
          </a:p>
        </p:txBody>
      </p:sp>
      <p:sp>
        <p:nvSpPr>
          <p:cNvPr id="2" name="مستطيل 1"/>
          <p:cNvSpPr/>
          <p:nvPr/>
        </p:nvSpPr>
        <p:spPr>
          <a:xfrm>
            <a:off x="1187624" y="30487"/>
            <a:ext cx="5544616" cy="646331"/>
          </a:xfrm>
          <a:prstGeom prst="rect">
            <a:avLst/>
          </a:prstGeom>
        </p:spPr>
        <p:txBody>
          <a:bodyPr wrap="square">
            <a:spAutoFit/>
          </a:bodyPr>
          <a:lstStyle/>
          <a:p>
            <a:pPr algn="ctr"/>
            <a:r>
              <a:rPr lang="ar-IQ" sz="3600" b="1" dirty="0" smtClean="0"/>
              <a:t>ما هو علم </a:t>
            </a:r>
            <a:r>
              <a:rPr lang="ar-IQ" sz="3600" b="1" dirty="0"/>
              <a:t>الفسيولوجي </a:t>
            </a:r>
          </a:p>
        </p:txBody>
      </p:sp>
    </p:spTree>
    <p:extLst>
      <p:ext uri="{BB962C8B-B14F-4D97-AF65-F5344CB8AC3E}">
        <p14:creationId xmlns:p14="http://schemas.microsoft.com/office/powerpoint/2010/main" val="1045595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507288" cy="6480720"/>
          </a:xfrm>
        </p:spPr>
        <p:txBody>
          <a:bodyPr>
            <a:normAutofit/>
          </a:bodyPr>
          <a:lstStyle/>
          <a:p>
            <a:pPr marL="0" indent="0">
              <a:buNone/>
            </a:pPr>
            <a:r>
              <a:rPr lang="ar-IQ" b="1" dirty="0" smtClean="0"/>
              <a:t>فسيولوجية التغذية:</a:t>
            </a:r>
            <a:endParaRPr lang="en-US" b="1" dirty="0"/>
          </a:p>
          <a:p>
            <a:pPr marL="0" indent="0">
              <a:buNone/>
            </a:pPr>
            <a:r>
              <a:rPr lang="ar-IQ" b="1" u="sng" dirty="0" smtClean="0"/>
              <a:t>فسيولوجيا </a:t>
            </a:r>
            <a:r>
              <a:rPr lang="ar-IQ" b="1" u="sng" dirty="0"/>
              <a:t>التغذية</a:t>
            </a:r>
            <a:r>
              <a:rPr lang="ar-IQ" b="1" dirty="0" smtClean="0"/>
              <a:t>: </a:t>
            </a:r>
            <a:r>
              <a:rPr lang="ar-IQ" dirty="0" smtClean="0"/>
              <a:t>هو</a:t>
            </a:r>
            <a:r>
              <a:rPr lang="ar-IQ" b="1" dirty="0" smtClean="0"/>
              <a:t> </a:t>
            </a:r>
            <a:r>
              <a:rPr lang="ar-IQ" dirty="0"/>
              <a:t>العلم الذي يهتم بدراسات الآثار المترتبة من جراء تناول الاغذية (البروتينات والدهون </a:t>
            </a:r>
            <a:r>
              <a:rPr lang="ar-IQ" dirty="0" err="1"/>
              <a:t>والكاربوهيدرات</a:t>
            </a:r>
            <a:r>
              <a:rPr lang="ar-IQ" dirty="0"/>
              <a:t> والفيتامينات والاملاح </a:t>
            </a:r>
            <a:r>
              <a:rPr lang="ar-IQ" dirty="0" smtClean="0"/>
              <a:t>المعدنية والمياه )</a:t>
            </a:r>
            <a:r>
              <a:rPr lang="ar-IQ" dirty="0"/>
              <a:t>على وظائف جسم الانسان بشكل يحافظ على سلامة وصحة الانسان </a:t>
            </a:r>
            <a:endParaRPr lang="en-US" dirty="0"/>
          </a:p>
          <a:p>
            <a:pPr marL="0" indent="0">
              <a:buNone/>
            </a:pPr>
            <a:r>
              <a:rPr lang="ar-IQ" b="1" u="sng" dirty="0"/>
              <a:t>فسيولوجيا التغذية الرياضية </a:t>
            </a:r>
            <a:r>
              <a:rPr lang="ar-IQ" b="1" dirty="0"/>
              <a:t>:</a:t>
            </a:r>
            <a:r>
              <a:rPr lang="ar-IQ" dirty="0"/>
              <a:t>هو العلم الذي يهتم بدراسة </a:t>
            </a:r>
            <a:r>
              <a:rPr lang="ar-IQ" dirty="0" smtClean="0"/>
              <a:t>الآثار المترتبة من جراء تناول الغذاء كما </a:t>
            </a:r>
            <a:r>
              <a:rPr lang="ar-IQ" dirty="0"/>
              <a:t>ونوعا بشكل يضمن </a:t>
            </a:r>
            <a:r>
              <a:rPr lang="ar-IQ" dirty="0" smtClean="0"/>
              <a:t>السلامة والبناء </a:t>
            </a:r>
            <a:r>
              <a:rPr lang="ar-IQ" dirty="0"/>
              <a:t>والاستشفاء </a:t>
            </a:r>
            <a:r>
              <a:rPr lang="ar-IQ" dirty="0" smtClean="0"/>
              <a:t>للرياضيين </a:t>
            </a:r>
            <a:r>
              <a:rPr lang="ar-IQ" dirty="0"/>
              <a:t>لاستعداد للمنافسات والوحدات التدريبية</a:t>
            </a:r>
            <a:r>
              <a:rPr lang="ar-IQ" dirty="0" smtClean="0"/>
              <a:t>.</a:t>
            </a:r>
          </a:p>
          <a:p>
            <a:pPr marL="0" indent="0">
              <a:buNone/>
            </a:pPr>
            <a:r>
              <a:rPr lang="ar-IQ" b="1" u="sng" dirty="0" smtClean="0"/>
              <a:t>علم الغذاء </a:t>
            </a:r>
            <a:r>
              <a:rPr lang="ar-IQ" dirty="0" smtClean="0"/>
              <a:t>:هو العلم الذي يوظف </a:t>
            </a:r>
            <a:r>
              <a:rPr lang="ar-IQ" dirty="0"/>
              <a:t>العلوم الهندسية والبيولوجية والفيزيائية لدراسة طبيعة الأغذية وأسباب فسادها والقواعد الأساسية لإعدادها وتحسينها من أجل جمهور المستهلكين</a:t>
            </a:r>
            <a:r>
              <a:rPr lang="ar-IQ" dirty="0" smtClean="0"/>
              <a:t>".</a:t>
            </a:r>
          </a:p>
          <a:p>
            <a:pPr marL="0" indent="0">
              <a:buNone/>
            </a:pPr>
            <a:r>
              <a:rPr lang="ar-IQ" dirty="0" smtClean="0"/>
              <a:t>وهو تحليل المكونات الكيميائية للغذاء  .</a:t>
            </a:r>
            <a:endParaRPr lang="ar-IQ" dirty="0"/>
          </a:p>
        </p:txBody>
      </p:sp>
    </p:spTree>
    <p:extLst>
      <p:ext uri="{BB962C8B-B14F-4D97-AF65-F5344CB8AC3E}">
        <p14:creationId xmlns:p14="http://schemas.microsoft.com/office/powerpoint/2010/main" val="2136726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908720"/>
          </a:xfrm>
        </p:spPr>
        <p:txBody>
          <a:bodyPr>
            <a:noAutofit/>
          </a:bodyPr>
          <a:lstStyle/>
          <a:p>
            <a:pPr algn="ctr"/>
            <a:r>
              <a:rPr lang="ar-IQ" sz="3600" b="1" dirty="0" smtClean="0">
                <a:cs typeface="+mn-cs"/>
              </a:rPr>
              <a:t>كيف نجيب على السؤال ضمن علم الفسيولوجي</a:t>
            </a:r>
            <a:endParaRPr lang="ar-AE" sz="3600" dirty="0">
              <a:cs typeface="+mn-cs"/>
            </a:endParaRPr>
          </a:p>
        </p:txBody>
      </p:sp>
      <p:sp>
        <p:nvSpPr>
          <p:cNvPr id="3" name="عنصر نائب للمحتوى 2"/>
          <p:cNvSpPr>
            <a:spLocks noGrp="1"/>
          </p:cNvSpPr>
          <p:nvPr>
            <p:ph idx="1"/>
          </p:nvPr>
        </p:nvSpPr>
        <p:spPr>
          <a:xfrm>
            <a:off x="0" y="1124744"/>
            <a:ext cx="9144000" cy="5590404"/>
          </a:xfrm>
        </p:spPr>
        <p:txBody>
          <a:bodyPr>
            <a:normAutofit/>
          </a:bodyPr>
          <a:lstStyle/>
          <a:p>
            <a:pPr marL="0" indent="0">
              <a:buNone/>
            </a:pPr>
            <a:r>
              <a:rPr lang="ar-SA" b="1" dirty="0" smtClean="0"/>
              <a:t>1-</a:t>
            </a:r>
            <a:r>
              <a:rPr lang="ar-SA" b="1" dirty="0"/>
              <a:t>   </a:t>
            </a:r>
            <a:r>
              <a:rPr lang="ar-SA" b="1" dirty="0" smtClean="0"/>
              <a:t>ما</a:t>
            </a:r>
            <a:r>
              <a:rPr lang="ar-IQ" b="1" dirty="0" smtClean="0"/>
              <a:t> </a:t>
            </a:r>
            <a:r>
              <a:rPr lang="ar-SA" b="1" dirty="0" smtClean="0"/>
              <a:t>هي </a:t>
            </a:r>
            <a:r>
              <a:rPr lang="ar-SA" b="1" dirty="0"/>
              <a:t>الوظيفة ؟ </a:t>
            </a:r>
            <a:endParaRPr lang="en-US" dirty="0"/>
          </a:p>
          <a:p>
            <a:pPr marL="0" indent="0">
              <a:buNone/>
            </a:pPr>
            <a:r>
              <a:rPr lang="ar-SA" b="1" dirty="0"/>
              <a:t>2-   كيفية أداء هذه الوظيفة . </a:t>
            </a:r>
            <a:endParaRPr lang="en-US" dirty="0"/>
          </a:p>
          <a:p>
            <a:pPr marL="0" indent="0">
              <a:buNone/>
            </a:pPr>
            <a:r>
              <a:rPr lang="ar-SA" b="1" dirty="0"/>
              <a:t>3-   </a:t>
            </a:r>
            <a:r>
              <a:rPr lang="ar-SA" b="1" dirty="0" smtClean="0"/>
              <a:t>ما</a:t>
            </a:r>
            <a:r>
              <a:rPr lang="ar-IQ" b="1" dirty="0" smtClean="0"/>
              <a:t> </a:t>
            </a:r>
            <a:r>
              <a:rPr lang="ar-SA" b="1" dirty="0" smtClean="0"/>
              <a:t>هي </a:t>
            </a:r>
            <a:r>
              <a:rPr lang="ar-SA" b="1" dirty="0"/>
              <a:t>العوامل المؤثرة على الوظيفة ؟ </a:t>
            </a:r>
            <a:endParaRPr lang="en-US" dirty="0"/>
          </a:p>
          <a:p>
            <a:pPr marL="0" indent="0">
              <a:buNone/>
            </a:pPr>
            <a:r>
              <a:rPr lang="ar-IQ" b="1" dirty="0" smtClean="0"/>
              <a:t>4- وكيف يتم التحكم بالوظيفة ( التغذية الراجعة )من خلال زيادة وخفض نشاط وظيفة العضو او الجهاز</a:t>
            </a:r>
          </a:p>
          <a:p>
            <a:pPr marL="0" indent="0">
              <a:buNone/>
            </a:pPr>
            <a:r>
              <a:rPr lang="ar-IQ" b="1" dirty="0" smtClean="0"/>
              <a:t>5-كيف تؤثر وظيفة الجهاز على بقية اعضاء الجسم </a:t>
            </a:r>
          </a:p>
          <a:p>
            <a:pPr marL="0" indent="0">
              <a:buNone/>
            </a:pPr>
            <a:r>
              <a:rPr lang="ar-IQ" b="1" dirty="0" smtClean="0"/>
              <a:t>6-كيف تؤثر أجهزة الجسم وأعضائه على وظيفية الجهاز</a:t>
            </a:r>
          </a:p>
          <a:p>
            <a:pPr marL="0" indent="0">
              <a:buNone/>
            </a:pPr>
            <a:r>
              <a:rPr lang="ar-IQ" b="1" dirty="0" smtClean="0"/>
              <a:t>7- كيف يمكن تتغير استجابات العضو او الجهاز من خلال  وظيفته امام الظواهر الخارجية ومنها الحمل البدني </a:t>
            </a:r>
            <a:r>
              <a:rPr lang="ar-SA" b="1" dirty="0"/>
              <a:t>  </a:t>
            </a:r>
            <a:endParaRPr lang="ar-A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363272" cy="6408712"/>
          </a:xfrm>
        </p:spPr>
        <p:txBody>
          <a:bodyPr>
            <a:normAutofit lnSpcReduction="10000"/>
          </a:bodyPr>
          <a:lstStyle/>
          <a:p>
            <a:r>
              <a:rPr lang="ar-IQ" b="1" dirty="0" smtClean="0"/>
              <a:t>مثال على ذلك القلب :</a:t>
            </a:r>
          </a:p>
          <a:p>
            <a:r>
              <a:rPr lang="ar-IQ" sz="2800" b="1" dirty="0" smtClean="0"/>
              <a:t>س1: مضخة ماصة كابسة توفر الدم المحمل </a:t>
            </a:r>
            <a:r>
              <a:rPr lang="ar-IQ" sz="2800" b="1" dirty="0" err="1" smtClean="0"/>
              <a:t>بالاوكسيجن</a:t>
            </a:r>
            <a:r>
              <a:rPr lang="ar-IQ" sz="2800" b="1" dirty="0" smtClean="0"/>
              <a:t> والاغذية وتساهم بالتخلص من ثاني اوكسيد الكاربون والفضلات</a:t>
            </a:r>
          </a:p>
          <a:p>
            <a:r>
              <a:rPr lang="ar-IQ" sz="2800" b="1" dirty="0" smtClean="0"/>
              <a:t>س2:</a:t>
            </a:r>
            <a:r>
              <a:rPr lang="ar-SA" sz="2800" b="1" dirty="0" smtClean="0"/>
              <a:t> </a:t>
            </a:r>
            <a:r>
              <a:rPr lang="ar-IQ" sz="2800" b="1" dirty="0" smtClean="0"/>
              <a:t>من خلال التقلص والانبساط القادم من الاثارة الذاتية .</a:t>
            </a:r>
          </a:p>
          <a:p>
            <a:r>
              <a:rPr lang="ar-IQ" sz="2800" b="1" dirty="0" smtClean="0"/>
              <a:t>س3:العمر والجنس والانفعالات والجهد البدني ....</a:t>
            </a:r>
          </a:p>
          <a:p>
            <a:r>
              <a:rPr lang="ar-IQ" sz="2800" b="1" dirty="0" smtClean="0"/>
              <a:t>4س:يتم التحكم بها من خلال الجهاز العصبي والمستقل (الحركة الوعائية في الداغ ) </a:t>
            </a:r>
            <a:r>
              <a:rPr lang="ar-IQ" sz="2800" b="1" dirty="0" err="1" smtClean="0"/>
              <a:t>اللهرمونات</a:t>
            </a:r>
            <a:r>
              <a:rPr lang="ar-IQ" sz="2800" b="1" dirty="0" smtClean="0"/>
              <a:t> .</a:t>
            </a:r>
          </a:p>
          <a:p>
            <a:r>
              <a:rPr lang="ar-IQ" sz="2800" b="1" dirty="0" smtClean="0"/>
              <a:t>س5 : ان عضلة القلب تؤثر غلى جميع اعضاء واجهزة الجسم فعند تناقص الدم الواصل سيؤثر على عمل الاعضاء </a:t>
            </a:r>
          </a:p>
          <a:p>
            <a:r>
              <a:rPr lang="ar-IQ" sz="2800" b="1" dirty="0" smtClean="0"/>
              <a:t>س6:لايمكن استمرار عمل عضلة القلب بصورة طبيعية بدون تأثير الوظائف الاخرى فهي تعتمد لبقائها على قيد الحياة على الاوكسجين والغذاء وعمل الجهاز العصبي ......</a:t>
            </a:r>
          </a:p>
          <a:p>
            <a:r>
              <a:rPr lang="ar-IQ" sz="2800" b="1" dirty="0" smtClean="0"/>
              <a:t>س7:القلب في حالة الراحة انتاجه 5-6 لتر في الدقيقة يتطور اثناء الجهد الى 35-42 لتر بالدقيقة </a:t>
            </a:r>
          </a:p>
          <a:p>
            <a:endParaRPr lang="en-US" sz="1100" dirty="0" smtClean="0"/>
          </a:p>
          <a:p>
            <a:endParaRPr lang="ar-IQ" dirty="0"/>
          </a:p>
        </p:txBody>
      </p:sp>
    </p:spTree>
    <p:extLst>
      <p:ext uri="{BB962C8B-B14F-4D97-AF65-F5344CB8AC3E}">
        <p14:creationId xmlns:p14="http://schemas.microsoft.com/office/powerpoint/2010/main" val="1208826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a:bodyPr>
          <a:lstStyle/>
          <a:p>
            <a:pPr algn="just"/>
            <a:r>
              <a:rPr lang="ar-IQ" b="1" dirty="0"/>
              <a:t>  </a:t>
            </a:r>
            <a:r>
              <a:rPr lang="ar-SA" b="1" dirty="0"/>
              <a:t>لذا فأن علم فسيولوجيا التدريب الرياضي يهتم بدراسة </a:t>
            </a:r>
            <a:r>
              <a:rPr lang="ar-IQ" b="1" dirty="0" smtClean="0"/>
              <a:t>وظائف  اعضاء الجسم من خلال التغيرات والاستجابات من خلال :</a:t>
            </a:r>
          </a:p>
          <a:p>
            <a:pPr algn="just"/>
            <a:r>
              <a:rPr lang="ar-SA" b="1" u="sng" dirty="0" smtClean="0"/>
              <a:t>التأثير المباشر</a:t>
            </a:r>
            <a:r>
              <a:rPr lang="ar-IQ" b="1" u="sng" dirty="0" smtClean="0"/>
              <a:t>(</a:t>
            </a:r>
            <a:r>
              <a:rPr lang="ar-IQ" b="1" u="sng" dirty="0" err="1" smtClean="0"/>
              <a:t>التاثيرات</a:t>
            </a:r>
            <a:r>
              <a:rPr lang="ar-IQ" b="1" u="sng" dirty="0" smtClean="0"/>
              <a:t> الآنية )</a:t>
            </a:r>
            <a:r>
              <a:rPr lang="ar-SA" b="1" u="sng" dirty="0" smtClean="0"/>
              <a:t> </a:t>
            </a:r>
            <a:r>
              <a:rPr lang="ar-SA" b="1" dirty="0"/>
              <a:t>من جهة والتأثير </a:t>
            </a:r>
            <a:r>
              <a:rPr lang="ar-SA" b="1" u="sng" dirty="0"/>
              <a:t>البعيد </a:t>
            </a:r>
            <a:r>
              <a:rPr lang="ar-SA" b="1" u="sng" dirty="0" smtClean="0"/>
              <a:t>المدى</a:t>
            </a:r>
            <a:r>
              <a:rPr lang="ar-IQ" b="1" u="sng" dirty="0" smtClean="0"/>
              <a:t> (التراكمية )</a:t>
            </a:r>
            <a:r>
              <a:rPr lang="ar-SA" b="1" u="sng" dirty="0" smtClean="0"/>
              <a:t> </a:t>
            </a:r>
            <a:r>
              <a:rPr lang="ar-SA" b="1" dirty="0"/>
              <a:t>من جهة أخرى والذي تحدثه التمرينات البدنية أو الحركة بشكل عام على وظائف أجهزة وأعضاء الجسم المختلفة مثل ((العضلات، الجهاز العصبي، الجهاز العضلي، جهاز الدوران</a:t>
            </a:r>
            <a:r>
              <a:rPr lang="ar-IQ" b="1" dirty="0"/>
              <a:t>...</a:t>
            </a:r>
            <a:r>
              <a:rPr lang="ar-SA" b="1" dirty="0"/>
              <a:t>.</a:t>
            </a:r>
            <a:r>
              <a:rPr lang="ar-IQ" b="1" dirty="0"/>
              <a:t>..</a:t>
            </a:r>
            <a:r>
              <a:rPr lang="ar-SA" b="1" dirty="0"/>
              <a:t>الخ)). لذا يعد علم فسيولوجيا التدريب الرياضي واحد من أهم العلوم الأساسية للعاملين في مجال التدريب </a:t>
            </a:r>
            <a:r>
              <a:rPr lang="ar-SA" b="1" dirty="0" smtClean="0"/>
              <a:t>الرياضي</a:t>
            </a:r>
            <a:r>
              <a:rPr lang="ar-IQ" b="1" dirty="0" smtClean="0"/>
              <a:t>.</a:t>
            </a:r>
            <a:endParaRPr lang="ar-IQ" dirty="0"/>
          </a:p>
        </p:txBody>
      </p:sp>
    </p:spTree>
    <p:extLst>
      <p:ext uri="{BB962C8B-B14F-4D97-AF65-F5344CB8AC3E}">
        <p14:creationId xmlns:p14="http://schemas.microsoft.com/office/powerpoint/2010/main" val="2834575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856984" cy="6480720"/>
          </a:xfrm>
        </p:spPr>
        <p:txBody>
          <a:bodyPr>
            <a:normAutofit/>
          </a:bodyPr>
          <a:lstStyle/>
          <a:p>
            <a:r>
              <a:rPr lang="ar-AE" b="1" u="sng" dirty="0" smtClean="0"/>
              <a:t>التأثير الآني :</a:t>
            </a:r>
            <a:endParaRPr lang="en-US" u="sng" dirty="0" smtClean="0"/>
          </a:p>
          <a:p>
            <a:r>
              <a:rPr lang="ar-IQ" b="1" dirty="0" smtClean="0"/>
              <a:t>    </a:t>
            </a:r>
            <a:r>
              <a:rPr lang="ar-SA" b="1" dirty="0" smtClean="0"/>
              <a:t>إن التدريب لمرة واحدة أو مزاولة أية نشاط بدني تحدث ردود أفعال للأجهزة الوظيفية نتيجة هذا النشاط و</a:t>
            </a:r>
            <a:r>
              <a:rPr lang="ar-IQ" b="1" dirty="0" smtClean="0"/>
              <a:t>هو </a:t>
            </a:r>
            <a:r>
              <a:rPr lang="ar-SA" b="1" dirty="0" smtClean="0"/>
              <a:t>ما يسمى ((بالاستجابة)) وهي عبارة عن تغيرات مفاجئة مؤقتة تحدث في وظائف أعضاء الجسم نتيجة للجهد البدني الممارس لمرة واحدة وأن هذه التغيرات تختفي وتزول بزوال الجهد ومنها (( زيادة معدل ضربات القلب ، ارتفاع ضغط الدم، زيادة عدد مرات التنفس</a:t>
            </a:r>
            <a:r>
              <a:rPr lang="ar-IQ" b="1" dirty="0" smtClean="0"/>
              <a:t>.....</a:t>
            </a:r>
            <a:r>
              <a:rPr lang="ar-SA" b="1" dirty="0" smtClean="0"/>
              <a:t>)). </a:t>
            </a:r>
            <a:endParaRPr lang="ar-AE" b="1" dirty="0" smtClean="0"/>
          </a:p>
          <a:p>
            <a:r>
              <a:rPr lang="ar-AE" b="1" u="sng" dirty="0" smtClean="0"/>
              <a:t>التأثير التراكمي :</a:t>
            </a:r>
            <a:endParaRPr lang="en-US" u="sng" dirty="0" smtClean="0"/>
          </a:p>
          <a:p>
            <a:r>
              <a:rPr lang="ar-IQ" b="1" dirty="0" smtClean="0"/>
              <a:t>    </a:t>
            </a:r>
            <a:r>
              <a:rPr lang="ar-SA" b="1" dirty="0" smtClean="0"/>
              <a:t>أما إذا كانت مزاولة الرياضة أو النشاط البدني والتدريب لعدة مرات فأن هذه التغيرات الفسيولوجية تحدث لدى الأجهزة الوظيفية وتبقى وتستمر بالتطور إلى أن تصبح حالة تكيف لهذه الأجهزة على الحالة الوظيفية الجديدة وهذا ما يطلق عليه في المصطلح الفسيولوجي ((التكيف)) وتشمل تغيرات وظيفية وبنائية مثل (( نقص معدل أو عدد ضربات القلب وقت الراحة، زيادة حجم الضربة، زيادة حجم الناتج القلبي ، قدرة القلب على ضخ أكبر كمية من الدم إلى العضلات العاملة أثناء الجهد مع الاقتصاد في صرف الطاقة))، فضلاً عن تكيف الجهاز العصبي .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864</TotalTime>
  <Words>915</Words>
  <Application>Microsoft Office PowerPoint</Application>
  <PresentationFormat>عرض على الشاشة (3:4)‏</PresentationFormat>
  <Paragraphs>62</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تدفق</vt:lpstr>
      <vt:lpstr>عرض تقديمي في PowerPoint</vt:lpstr>
      <vt:lpstr>المدخل الى فسيولوجيا الرياضة</vt:lpstr>
      <vt:lpstr>مفهوم واهمية علم الفسيولوجية وعلاقته بالتمرين الرياضي</vt:lpstr>
      <vt:lpstr>عرض تقديمي في PowerPoint</vt:lpstr>
      <vt:lpstr>عرض تقديمي في PowerPoint</vt:lpstr>
      <vt:lpstr>كيف نجيب على السؤال ضمن علم الفسيولوجي</vt:lpstr>
      <vt:lpstr>عرض تقديمي في PowerPoint</vt:lpstr>
      <vt:lpstr>عرض تقديمي في PowerPoint</vt:lpstr>
      <vt:lpstr>عرض تقديمي في PowerPoint</vt:lpstr>
      <vt:lpstr>أهمية علم الفسيولوجي في المجال الرياضي :</vt:lpstr>
      <vt:lpstr> </vt:lpstr>
      <vt:lpstr>عرض تقديمي في PowerPoint</vt:lpstr>
      <vt:lpstr>عرض تقديمي في PowerPoint</vt:lpstr>
      <vt:lpstr>عرض تقديمي في PowerPoint</vt:lpstr>
      <vt:lpstr>عرض تقديمي في PowerPoint</vt:lpstr>
    </vt:vector>
  </TitlesOfParts>
  <Company>OFFICE2007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 وَإِن تَعُدُّواْ نِعْمَةَ اللّهِ لاَ تُحْصُوهَا إِنَّ اللّهَ لَغَفُورٌ رَّحِيمٌ (18)النحل  صدق الله العلي العظيم</dc:title>
  <dc:creator>abumada</dc:creator>
  <cp:lastModifiedBy>معمر للحاسبات</cp:lastModifiedBy>
  <cp:revision>45</cp:revision>
  <dcterms:created xsi:type="dcterms:W3CDTF">2012-03-12T02:34:40Z</dcterms:created>
  <dcterms:modified xsi:type="dcterms:W3CDTF">2018-10-01T08:07:46Z</dcterms:modified>
</cp:coreProperties>
</file>